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8" r:id="rId3"/>
    <p:sldId id="268" r:id="rId4"/>
    <p:sldId id="278" r:id="rId5"/>
    <p:sldId id="280" r:id="rId6"/>
    <p:sldId id="257" r:id="rId7"/>
    <p:sldId id="281" r:id="rId8"/>
    <p:sldId id="276" r:id="rId9"/>
    <p:sldId id="260" r:id="rId10"/>
    <p:sldId id="259" r:id="rId11"/>
    <p:sldId id="277" r:id="rId12"/>
    <p:sldId id="284" r:id="rId13"/>
    <p:sldId id="285" r:id="rId14"/>
    <p:sldId id="286" r:id="rId15"/>
    <p:sldId id="283" r:id="rId16"/>
    <p:sldId id="273" r:id="rId17"/>
    <p:sldId id="289" r:id="rId18"/>
    <p:sldId id="288" r:id="rId19"/>
    <p:sldId id="287" r:id="rId20"/>
    <p:sldId id="292" r:id="rId21"/>
    <p:sldId id="291" r:id="rId22"/>
    <p:sldId id="290" r:id="rId23"/>
    <p:sldId id="293" r:id="rId24"/>
    <p:sldId id="295" r:id="rId25"/>
    <p:sldId id="282" r:id="rId26"/>
  </p:sldIdLst>
  <p:sldSz cx="10694988" cy="7562850"/>
  <p:notesSz cx="6797675" cy="9874250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A0CD"/>
    <a:srgbClr val="0099FF"/>
    <a:srgbClr val="2F98CC"/>
    <a:srgbClr val="CCE823"/>
    <a:srgbClr val="FE7F26"/>
    <a:srgbClr val="CBBC88"/>
    <a:srgbClr val="34B3D1"/>
    <a:srgbClr val="0A5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448" y="-74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 altLang="sv-SE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SE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 altLang="sv-SE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4385D-974D-4A64-B3A0-C67FE41F51B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0849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6236-EB32-41C0-BFE6-B99F3D23EB78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9EA3-497C-49C3-91D3-6B6497830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0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6629400"/>
            <a:ext cx="3505200" cy="933450"/>
          </a:xfrm>
          <a:prstGeom prst="rect">
            <a:avLst/>
          </a:prstGeom>
          <a:solidFill>
            <a:srgbClr val="0A55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581400" y="6629400"/>
            <a:ext cx="7113588" cy="933450"/>
          </a:xfrm>
          <a:prstGeom prst="rect">
            <a:avLst/>
          </a:prstGeom>
          <a:solidFill>
            <a:srgbClr val="2F98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9150" y="1889125"/>
            <a:ext cx="9067800" cy="1295400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altLang="sv-SE" noProof="0" smtClean="0"/>
              <a:t>Click to edit Master title style</a:t>
            </a:r>
            <a:endParaRPr lang="sv-SE" altLang="sv-SE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208338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/>
            </a:lvl1pPr>
          </a:lstStyle>
          <a:p>
            <a:pPr lvl="0"/>
            <a:r>
              <a:rPr lang="en-US" altLang="sv-SE" noProof="0" smtClean="0"/>
              <a:t>Click to edit Master subtitle style</a:t>
            </a:r>
            <a:endParaRPr lang="sv-SE" altLang="sv-SE" noProof="0" smtClean="0"/>
          </a:p>
        </p:txBody>
      </p:sp>
      <p:pic>
        <p:nvPicPr>
          <p:cNvPr id="4110" name="Picture 14" descr="ivl_eng_neg_70mm_geno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910388"/>
            <a:ext cx="27574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2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6013" y="671513"/>
            <a:ext cx="2119312" cy="5540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6488" y="671513"/>
            <a:ext cx="6207125" cy="5540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0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1612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4286250"/>
            <a:ext cx="7485062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4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161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161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6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71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5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598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598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757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8713"/>
            <a:ext cx="472757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3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8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2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8525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0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8263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826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8263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24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4938" y="303213"/>
            <a:ext cx="2405062" cy="645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7550" cy="645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6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161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161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69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638" y="2184400"/>
            <a:ext cx="4117975" cy="402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013" y="2184400"/>
            <a:ext cx="4117975" cy="402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9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501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598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598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757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8713"/>
            <a:ext cx="472757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3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8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47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8525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04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8263" cy="6238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826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8263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56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629400"/>
            <a:ext cx="3505200" cy="933450"/>
          </a:xfrm>
          <a:prstGeom prst="rect">
            <a:avLst/>
          </a:prstGeom>
          <a:solidFill>
            <a:srgbClr val="0A55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81400" y="6629400"/>
            <a:ext cx="7113588" cy="933450"/>
          </a:xfrm>
          <a:prstGeom prst="rect">
            <a:avLst/>
          </a:prstGeom>
          <a:solidFill>
            <a:srgbClr val="2F98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6488" y="671513"/>
            <a:ext cx="84788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24" tIns="52162" rIns="104324" bIns="521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Click here to change format on headliner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3638" y="2184400"/>
            <a:ext cx="8388350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24" tIns="52162" rIns="104324" bIns="52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err="1" smtClean="0"/>
              <a:t>Click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here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to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change</a:t>
            </a:r>
            <a:r>
              <a:rPr lang="sv-SE" altLang="sv-SE" dirty="0" smtClean="0"/>
              <a:t> format on text</a:t>
            </a:r>
          </a:p>
          <a:p>
            <a:pPr lvl="1"/>
            <a:r>
              <a:rPr lang="sv-SE" altLang="sv-SE" dirty="0" err="1" smtClean="0"/>
              <a:t>Level</a:t>
            </a:r>
            <a:r>
              <a:rPr lang="sv-SE" altLang="sv-SE" dirty="0" smtClean="0"/>
              <a:t> 2</a:t>
            </a:r>
          </a:p>
          <a:p>
            <a:pPr lvl="2"/>
            <a:r>
              <a:rPr lang="sv-SE" altLang="sv-SE" dirty="0" err="1" smtClean="0"/>
              <a:t>Level</a:t>
            </a:r>
            <a:r>
              <a:rPr lang="sv-SE" altLang="sv-SE" dirty="0" smtClean="0"/>
              <a:t> 3</a:t>
            </a:r>
          </a:p>
          <a:p>
            <a:pPr lvl="3"/>
            <a:r>
              <a:rPr lang="sv-SE" altLang="sv-SE" dirty="0" err="1" smtClean="0"/>
              <a:t>Level</a:t>
            </a:r>
            <a:r>
              <a:rPr lang="sv-SE" altLang="sv-SE" dirty="0" smtClean="0"/>
              <a:t> 4</a:t>
            </a:r>
          </a:p>
          <a:p>
            <a:pPr lvl="4"/>
            <a:r>
              <a:rPr lang="sv-SE" altLang="sv-SE" dirty="0" err="1" smtClean="0"/>
              <a:t>Level</a:t>
            </a:r>
            <a:r>
              <a:rPr lang="sv-SE" altLang="sv-SE" dirty="0" smtClean="0"/>
              <a:t> 5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884817" y="6808788"/>
            <a:ext cx="649087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sv-SE" sz="1300" b="1" baseline="0" dirty="0" smtClean="0">
                <a:solidFill>
                  <a:schemeClr val="bg1"/>
                </a:solidFill>
              </a:rPr>
              <a:t>Trend analysis of S and N species in air and precipitation in Sweden</a:t>
            </a:r>
            <a:endParaRPr lang="sv-SE" altLang="sv-SE" sz="1300" b="1" baseline="0" dirty="0">
              <a:solidFill>
                <a:schemeClr val="bg1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106630" y="7100888"/>
            <a:ext cx="2096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sv-SE" sz="1200" dirty="0" smtClean="0">
                <a:solidFill>
                  <a:schemeClr val="bg1"/>
                </a:solidFill>
              </a:rPr>
              <a:t>Martin Ferm 2015-05-07</a:t>
            </a:r>
            <a:endParaRPr lang="sv-SE" altLang="sv-SE" sz="1200" dirty="0">
              <a:solidFill>
                <a:schemeClr val="bg1"/>
              </a:solidFill>
            </a:endParaRPr>
          </a:p>
        </p:txBody>
      </p:sp>
      <p:pic>
        <p:nvPicPr>
          <p:cNvPr id="1039" name="Picture 15" descr="ivl_eng_neg_70mm_gen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910388"/>
            <a:ext cx="27574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230188" indent="-230188" algn="l" defTabSz="1042988" rtl="0" eaLnBrk="1" fontAlgn="base" hangingPunct="1">
        <a:spcBef>
          <a:spcPct val="40000"/>
        </a:spcBef>
        <a:spcAft>
          <a:spcPct val="0"/>
        </a:spcAft>
        <a:buClr>
          <a:srgbClr val="0A55A4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249238" algn="l" defTabSz="104298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762000" indent="-241300" algn="l" defTabSz="104298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042988" indent="-24130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93813" indent="-19050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5pPr>
      <a:lvl6pPr marL="1751013" indent="-19050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208213" indent="-19050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2665413" indent="-19050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122613" indent="-19050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5012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25012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55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68902-DC95-4080-98DF-D427BC6D2E1F}" type="datetimeFigureOut">
              <a:rPr lang="en-GB" smtClean="0"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4425" y="7010400"/>
            <a:ext cx="33861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4450" y="7010400"/>
            <a:ext cx="24955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2EAF-92B0-4263-B087-A98DAC95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4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Trend analysis of sulphur and nitrogen species in air and precipitation in </a:t>
            </a:r>
            <a:r>
              <a:rPr lang="en-GB" dirty="0" smtClean="0"/>
              <a:t>Sweden</a:t>
            </a:r>
            <a:r>
              <a:rPr lang="sv-SE" dirty="0"/>
              <a:t/>
            </a:r>
            <a:br>
              <a:rPr lang="sv-SE" dirty="0"/>
            </a:br>
            <a:endParaRPr lang="en-US" altLang="sv-S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sv-SE" dirty="0" smtClean="0"/>
              <a:t>Martin Ferm 2015-05-07</a:t>
            </a:r>
            <a:endParaRPr lang="en-US" alt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3" y="685081"/>
            <a:ext cx="8377238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974" y="219312"/>
            <a:ext cx="867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Wet deposition and air concentrations only during days with precipitation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99022" y="6014713"/>
            <a:ext cx="873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wet deposition shows a stronger trend than particulate sulphate and </a:t>
            </a:r>
          </a:p>
          <a:p>
            <a:r>
              <a:rPr lang="en-GB" dirty="0" smtClean="0"/>
              <a:t>a weaker trend than SO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16" y="757089"/>
            <a:ext cx="8377238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974" y="219312"/>
            <a:ext cx="867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Wet deposition and air concentrations only during days with precipitation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5255" y="6157689"/>
            <a:ext cx="963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Nitrate shows a stronger trend than its precursors in the same oxidation number.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974" y="219312"/>
            <a:ext cx="867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Wet deposition and air concentrations only during days with precipitation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204913"/>
            <a:ext cx="8377238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9110" y="741044"/>
            <a:ext cx="381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NO</a:t>
            </a:r>
            <a:r>
              <a:rPr lang="en-GB" baseline="-25000" dirty="0" smtClean="0"/>
              <a:t>2</a:t>
            </a:r>
            <a:r>
              <a:rPr lang="en-GB" dirty="0" smtClean="0"/>
              <a:t> be oxidizes in clouds?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8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42" y="253033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Average concentrations in air 1990-2012 as a function of daily precipitation amount, when the air trajectory comes from southwest.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94" y="1909217"/>
            <a:ext cx="5910703" cy="433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9110" y="1161209"/>
            <a:ext cx="381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NO</a:t>
            </a:r>
            <a:r>
              <a:rPr lang="en-GB" baseline="-25000" dirty="0" smtClean="0"/>
              <a:t>2</a:t>
            </a:r>
            <a:r>
              <a:rPr lang="en-GB" dirty="0" smtClean="0"/>
              <a:t> be oxidizes in clouds?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4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974" y="219312"/>
            <a:ext cx="867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Wet deposition and air concentrations only during days with precipitation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6974" y="6049540"/>
            <a:ext cx="933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Ammonia needs acidic particles or acidic rain to travel long distances in the air.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86" y="840273"/>
            <a:ext cx="8377238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06934" y="181025"/>
            <a:ext cx="6624736" cy="9361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[NH</a:t>
            </a:r>
            <a:r>
              <a:rPr lang="sv-SE" sz="1600" baseline="-25000" dirty="0"/>
              <a:t>4</a:t>
            </a:r>
            <a:r>
              <a:rPr lang="sv-SE" sz="1600" baseline="30000" dirty="0"/>
              <a:t>+</a:t>
            </a:r>
            <a:r>
              <a:rPr lang="sv-SE" sz="1600" dirty="0"/>
              <a:t>]/([NO</a:t>
            </a:r>
            <a:r>
              <a:rPr lang="sv-SE" sz="1600" baseline="-25000" dirty="0"/>
              <a:t>3</a:t>
            </a:r>
            <a:r>
              <a:rPr lang="sv-SE" sz="1600" baseline="30000" dirty="0"/>
              <a:t>-</a:t>
            </a:r>
            <a:r>
              <a:rPr lang="sv-SE" sz="1600" dirty="0"/>
              <a:t> + 2·[SO</a:t>
            </a:r>
            <a:r>
              <a:rPr lang="sv-SE" sz="1600" baseline="-25000" dirty="0"/>
              <a:t>4</a:t>
            </a:r>
            <a:r>
              <a:rPr lang="sv-SE" sz="1600" baseline="30000" dirty="0"/>
              <a:t>2-</a:t>
            </a:r>
            <a:r>
              <a:rPr lang="sv-SE" sz="1600" baseline="-25000" dirty="0"/>
              <a:t>nm</a:t>
            </a:r>
            <a:r>
              <a:rPr lang="sv-SE" sz="1600" dirty="0" smtClean="0"/>
              <a:t>]) &lt; 1.5 (98.5 % </a:t>
            </a:r>
            <a:r>
              <a:rPr lang="sv-SE" sz="1600" dirty="0" err="1" smtClean="0"/>
              <a:t>of</a:t>
            </a:r>
            <a:r>
              <a:rPr lang="sv-SE" sz="1600" dirty="0" smtClean="0"/>
              <a:t> all </a:t>
            </a:r>
            <a:r>
              <a:rPr lang="sv-SE" sz="1600" dirty="0" err="1" smtClean="0"/>
              <a:t>ion</a:t>
            </a:r>
            <a:r>
              <a:rPr lang="sv-SE" sz="1600" dirty="0" smtClean="0"/>
              <a:t> </a:t>
            </a:r>
            <a:r>
              <a:rPr lang="sv-SE" sz="1600" dirty="0" err="1" smtClean="0"/>
              <a:t>balances</a:t>
            </a:r>
            <a:r>
              <a:rPr lang="sv-SE" sz="1600" dirty="0" smtClean="0"/>
              <a:t>)</a:t>
            </a:r>
          </a:p>
          <a:p>
            <a:r>
              <a:rPr lang="sv-SE" sz="1600" dirty="0"/>
              <a:t>a</a:t>
            </a:r>
            <a:r>
              <a:rPr lang="sv-SE" sz="1600" dirty="0" smtClean="0"/>
              <a:t>nd</a:t>
            </a:r>
          </a:p>
          <a:p>
            <a:r>
              <a:rPr lang="sv-SE" sz="1600" dirty="0" smtClean="0"/>
              <a:t>[</a:t>
            </a:r>
            <a:r>
              <a:rPr lang="sv-SE" sz="1600" dirty="0"/>
              <a:t>K</a:t>
            </a:r>
            <a:r>
              <a:rPr lang="sv-SE" sz="1600" baseline="30000" dirty="0" smtClean="0"/>
              <a:t>+</a:t>
            </a:r>
            <a:r>
              <a:rPr lang="sv-SE" sz="1600" dirty="0" smtClean="0"/>
              <a:t>]/([NO</a:t>
            </a:r>
            <a:r>
              <a:rPr lang="sv-SE" sz="1600" baseline="-25000" dirty="0" smtClean="0"/>
              <a:t>3</a:t>
            </a:r>
            <a:r>
              <a:rPr lang="sv-SE" sz="1600" baseline="30000" dirty="0" smtClean="0"/>
              <a:t>-</a:t>
            </a:r>
            <a:r>
              <a:rPr lang="sv-SE" sz="1600" dirty="0" smtClean="0"/>
              <a:t>]+ </a:t>
            </a:r>
            <a:r>
              <a:rPr lang="sv-SE" sz="1600" dirty="0"/>
              <a:t>2·[SO</a:t>
            </a:r>
            <a:r>
              <a:rPr lang="sv-SE" sz="1600" baseline="-25000" dirty="0"/>
              <a:t>4</a:t>
            </a:r>
            <a:r>
              <a:rPr lang="sv-SE" sz="1600" baseline="30000" dirty="0"/>
              <a:t>2-</a:t>
            </a:r>
            <a:r>
              <a:rPr lang="sv-SE" sz="1600" baseline="-25000" dirty="0"/>
              <a:t>nm</a:t>
            </a:r>
            <a:r>
              <a:rPr lang="sv-SE" sz="1600" dirty="0"/>
              <a:t>]) </a:t>
            </a:r>
            <a:r>
              <a:rPr lang="sv-SE" sz="1600" dirty="0" smtClean="0"/>
              <a:t>&gt; </a:t>
            </a:r>
            <a:r>
              <a:rPr lang="sv-SE" sz="1600" dirty="0" smtClean="0"/>
              <a:t>0.1</a:t>
            </a:r>
          </a:p>
          <a:p>
            <a:endParaRPr lang="sv-SE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931670" y="-179015"/>
            <a:ext cx="4176464" cy="43924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57" y="1310035"/>
            <a:ext cx="823595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4" y="1261145"/>
            <a:ext cx="85052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0149" y="628987"/>
            <a:ext cx="613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migratory </a:t>
            </a:r>
            <a:r>
              <a:rPr lang="en-GB" dirty="0" smtClean="0"/>
              <a:t>birds, insects and pollen are all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8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204913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7174" y="469057"/>
            <a:ext cx="55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2002 the station moved from </a:t>
            </a:r>
            <a:r>
              <a:rPr lang="en-GB" dirty="0" err="1" smtClean="0"/>
              <a:t>Rörvik</a:t>
            </a:r>
            <a:r>
              <a:rPr lang="en-GB" dirty="0" smtClean="0"/>
              <a:t> to </a:t>
            </a:r>
            <a:r>
              <a:rPr lang="en-GB" dirty="0" err="1" smtClean="0"/>
              <a:t>Råö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1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391" y="685081"/>
            <a:ext cx="969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attempt to reduce the inter-annual variations in wet deposition has bee made.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1215" y="1549177"/>
                <a:ext cx="7026282" cy="2867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smtClean="0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sv-SE" b="0" i="0" smtClean="0">
                        <a:latin typeface="Cambria Math"/>
                      </a:rPr>
                      <m:t>eposition</m:t>
                    </m:r>
                    <m:r>
                      <a:rPr lang="en-GB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sv-SE" b="0" i="0" smtClean="0">
                        <a:latin typeface="Cambria Math"/>
                      </a:rPr>
                      <m:t>a</m:t>
                    </m:r>
                    <m:r>
                      <a:rPr lang="sv-SE" b="0" i="1" smtClean="0">
                        <a:latin typeface="Cambria Math"/>
                      </a:rPr>
                      <m:t>·</m:t>
                    </m:r>
                    <m:r>
                      <a:rPr lang="sv-SE" b="0" i="0" smtClean="0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sv-S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sv-SE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b</m:t>
                        </m:r>
                        <m:r>
                          <a:rPr lang="sv-SE" b="0" i="1" smtClean="0">
                            <a:latin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set of (a, b) was made for each season and each ion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Winter = Dec-Feb</a:t>
                </a: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Spring = Mar-May</a:t>
                </a: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Summer = Jun-Aug</a:t>
                </a: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Autumn = Sep-Nov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whole period 1990 – 2012 was used to estimate the constants a and b.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15" y="1549177"/>
                <a:ext cx="7026282" cy="2867260"/>
              </a:xfrm>
              <a:prstGeom prst="rect">
                <a:avLst/>
              </a:prstGeom>
              <a:blipFill rotWithShape="1">
                <a:blip r:embed="rId2"/>
                <a:stretch>
                  <a:fillRect l="-347" t="-638" r="-260" b="-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8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208088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" y="-726385"/>
            <a:ext cx="10694988" cy="7416824"/>
            <a:chOff x="1" y="-726385"/>
            <a:chExt cx="10694988" cy="7416824"/>
          </a:xfrm>
        </p:grpSpPr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726385"/>
              <a:ext cx="10694988" cy="741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4515148" y="2741563"/>
              <a:ext cx="288032" cy="28803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5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208088"/>
            <a:ext cx="8374063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208088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208088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b="10969"/>
          <a:stretch/>
        </p:blipFill>
        <p:spPr>
          <a:xfrm flipH="1" flipV="1">
            <a:off x="-53106" y="-165696"/>
            <a:ext cx="10826485" cy="682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86" y="4965700"/>
            <a:ext cx="4391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86" y="613073"/>
            <a:ext cx="2952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3640" y="-157039"/>
            <a:ext cx="534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Mann-Kendall analysis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707"/>
            <a:ext cx="10694988" cy="8021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982" y="3061345"/>
            <a:ext cx="7812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Thank you for your attention!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9102" y="38775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Trends in air concentrations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2958" y="5474483"/>
            <a:ext cx="944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strong decrease in particulate ammonium </a:t>
            </a:r>
            <a:r>
              <a:rPr lang="en-GB" dirty="0"/>
              <a:t>concentrations </a:t>
            </a:r>
            <a:r>
              <a:rPr lang="en-GB" dirty="0" smtClean="0"/>
              <a:t>is </a:t>
            </a:r>
          </a:p>
          <a:p>
            <a:r>
              <a:rPr lang="en-GB" dirty="0" smtClean="0"/>
              <a:t>caused by  the decreased particulate non-marine sulphate concentrations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38" y="777759"/>
            <a:ext cx="7776864" cy="448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363718" y="2046522"/>
            <a:ext cx="1656184" cy="8640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9220" y="181025"/>
            <a:ext cx="5184577" cy="6408712"/>
            <a:chOff x="2899221" y="-1"/>
            <a:chExt cx="4952534" cy="60856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5" r="5434"/>
            <a:stretch/>
          </p:blipFill>
          <p:spPr>
            <a:xfrm rot="5400000">
              <a:off x="2332650" y="566576"/>
              <a:ext cx="6085677" cy="495253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899221" y="-1"/>
              <a:ext cx="4952533" cy="608568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249"/>
            <a:ext cx="10694988" cy="71299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09034" y="757157"/>
            <a:ext cx="3985355" cy="5545293"/>
            <a:chOff x="4717676" y="933282"/>
            <a:chExt cx="3985355" cy="5545293"/>
          </a:xfrm>
        </p:grpSpPr>
        <p:pic>
          <p:nvPicPr>
            <p:cNvPr id="6" name="Picture 6" descr="C:\Users\martinf\AppData\Local\Microsoft\Windows\Temporary Internet Files\Content.IE5\EWJTUARP\cloud-computin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676" y="933282"/>
              <a:ext cx="2543944" cy="869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80" descr="MMj01725390000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48288" y="1803224"/>
              <a:ext cx="1511300" cy="141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80" descr="MMj01725390000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97283" y="2845321"/>
              <a:ext cx="1511300" cy="141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80" descr="MMj01725390000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014" y="3853433"/>
              <a:ext cx="1511300" cy="141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80" descr="MMj01725390000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91731" y="5064113"/>
              <a:ext cx="1511300" cy="141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2"/>
            <p:cNvSpPr/>
            <p:nvPr/>
          </p:nvSpPr>
          <p:spPr bwMode="auto">
            <a:xfrm>
              <a:off x="5840963" y="1035698"/>
              <a:ext cx="220479" cy="587829"/>
            </a:xfrm>
            <a:custGeom>
              <a:avLst/>
              <a:gdLst>
                <a:gd name="connsiteX0" fmla="*/ 0 w 220479"/>
                <a:gd name="connsiteY0" fmla="*/ 0 h 587829"/>
                <a:gd name="connsiteX1" fmla="*/ 205274 w 220479"/>
                <a:gd name="connsiteY1" fmla="*/ 233265 h 587829"/>
                <a:gd name="connsiteX2" fmla="*/ 205274 w 220479"/>
                <a:gd name="connsiteY2" fmla="*/ 587829 h 587829"/>
                <a:gd name="connsiteX3" fmla="*/ 205274 w 220479"/>
                <a:gd name="connsiteY3" fmla="*/ 587829 h 58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79" h="587829">
                  <a:moveTo>
                    <a:pt x="0" y="0"/>
                  </a:moveTo>
                  <a:cubicBezTo>
                    <a:pt x="85531" y="67647"/>
                    <a:pt x="171062" y="135294"/>
                    <a:pt x="205274" y="233265"/>
                  </a:cubicBezTo>
                  <a:cubicBezTo>
                    <a:pt x="239486" y="331237"/>
                    <a:pt x="205274" y="587829"/>
                    <a:pt x="205274" y="587829"/>
                  </a:cubicBezTo>
                  <a:lnTo>
                    <a:pt x="205274" y="587829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6699380" y="1184988"/>
              <a:ext cx="114299" cy="494522"/>
            </a:xfrm>
            <a:custGeom>
              <a:avLst/>
              <a:gdLst>
                <a:gd name="connsiteX0" fmla="*/ 0 w 114299"/>
                <a:gd name="connsiteY0" fmla="*/ 0 h 494522"/>
                <a:gd name="connsiteX1" fmla="*/ 102636 w 114299"/>
                <a:gd name="connsiteY1" fmla="*/ 186612 h 494522"/>
                <a:gd name="connsiteX2" fmla="*/ 111967 w 114299"/>
                <a:gd name="connsiteY2" fmla="*/ 494522 h 494522"/>
                <a:gd name="connsiteX3" fmla="*/ 111967 w 114299"/>
                <a:gd name="connsiteY3" fmla="*/ 494522 h 49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9" h="494522">
                  <a:moveTo>
                    <a:pt x="0" y="0"/>
                  </a:moveTo>
                  <a:cubicBezTo>
                    <a:pt x="41987" y="52096"/>
                    <a:pt x="83975" y="104192"/>
                    <a:pt x="102636" y="186612"/>
                  </a:cubicBezTo>
                  <a:cubicBezTo>
                    <a:pt x="121297" y="269032"/>
                    <a:pt x="111967" y="494522"/>
                    <a:pt x="111967" y="494522"/>
                  </a:cubicBezTo>
                  <a:lnTo>
                    <a:pt x="111967" y="49452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187820" y="1147665"/>
              <a:ext cx="180391" cy="513184"/>
            </a:xfrm>
            <a:custGeom>
              <a:avLst/>
              <a:gdLst>
                <a:gd name="connsiteX0" fmla="*/ 0 w 180391"/>
                <a:gd name="connsiteY0" fmla="*/ 0 h 513184"/>
                <a:gd name="connsiteX1" fmla="*/ 167951 w 180391"/>
                <a:gd name="connsiteY1" fmla="*/ 261257 h 513184"/>
                <a:gd name="connsiteX2" fmla="*/ 167951 w 180391"/>
                <a:gd name="connsiteY2" fmla="*/ 513184 h 513184"/>
                <a:gd name="connsiteX3" fmla="*/ 167951 w 180391"/>
                <a:gd name="connsiteY3" fmla="*/ 513184 h 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91" h="513184">
                  <a:moveTo>
                    <a:pt x="0" y="0"/>
                  </a:moveTo>
                  <a:cubicBezTo>
                    <a:pt x="69979" y="87863"/>
                    <a:pt x="139959" y="175726"/>
                    <a:pt x="167951" y="261257"/>
                  </a:cubicBezTo>
                  <a:cubicBezTo>
                    <a:pt x="195943" y="346788"/>
                    <a:pt x="167951" y="513184"/>
                    <a:pt x="167951" y="513184"/>
                  </a:cubicBezTo>
                  <a:lnTo>
                    <a:pt x="167951" y="513184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2603181" y="938859"/>
            <a:ext cx="506535" cy="50653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15246" y="3492642"/>
            <a:ext cx="1972608" cy="1261229"/>
            <a:chOff x="3115246" y="3492642"/>
            <a:chExt cx="1972608" cy="1261229"/>
          </a:xfrm>
        </p:grpSpPr>
        <p:sp>
          <p:nvSpPr>
            <p:cNvPr id="13" name="TextBox 12"/>
            <p:cNvSpPr txBox="1"/>
            <p:nvPr/>
          </p:nvSpPr>
          <p:spPr>
            <a:xfrm>
              <a:off x="3115246" y="3492642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HNO</a:t>
              </a:r>
              <a:r>
                <a:rPr lang="en-GB" baseline="-25000" dirty="0" smtClean="0"/>
                <a:t>3</a:t>
              </a:r>
              <a:r>
                <a:rPr lang="en-GB" dirty="0" smtClean="0"/>
                <a:t>, NO</a:t>
              </a:r>
              <a:r>
                <a:rPr lang="en-GB" baseline="-25000" dirty="0" smtClean="0"/>
                <a:t>3</a:t>
              </a:r>
              <a:r>
                <a:rPr lang="en-GB" baseline="30000" dirty="0" smtClean="0"/>
                <a:t>-</a:t>
              </a:r>
              <a:endParaRPr lang="en-GB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0738" y="4042847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SO</a:t>
              </a:r>
              <a:r>
                <a:rPr lang="en-GB" baseline="-25000" dirty="0" smtClean="0"/>
                <a:t>2</a:t>
              </a:r>
              <a:r>
                <a:rPr lang="en-GB" dirty="0" smtClean="0"/>
                <a:t>, SO</a:t>
              </a:r>
              <a:r>
                <a:rPr lang="en-GB" baseline="-25000" dirty="0" smtClean="0"/>
                <a:t>4</a:t>
              </a:r>
              <a:r>
                <a:rPr lang="en-GB" baseline="30000" dirty="0" smtClean="0"/>
                <a:t>2-</a:t>
              </a:r>
              <a:endParaRPr lang="en-GB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23377" y="4384539"/>
              <a:ext cx="13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NH</a:t>
              </a:r>
              <a:r>
                <a:rPr lang="en-GB" baseline="-25000" dirty="0" smtClean="0"/>
                <a:t>3</a:t>
              </a:r>
              <a:r>
                <a:rPr lang="en-GB" dirty="0" smtClean="0"/>
                <a:t>, NH</a:t>
              </a:r>
              <a:r>
                <a:rPr lang="en-GB" baseline="-25000" dirty="0" smtClean="0"/>
                <a:t>4</a:t>
              </a:r>
              <a:r>
                <a:rPr lang="en-GB" baseline="30000" dirty="0" smtClean="0"/>
                <a:t>+</a:t>
              </a:r>
              <a:endParaRPr lang="en-GB" baseline="30000" dirty="0"/>
            </a:p>
          </p:txBody>
        </p:sp>
      </p:grpSp>
      <p:pic>
        <p:nvPicPr>
          <p:cNvPr id="3078" name="Picture 6" descr="C:\Users\martinf\AppData\Local\Microsoft\Windows\Temporary Internet Files\Content.IE5\EWJTUARP\cloud-computin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418" y="98608"/>
            <a:ext cx="2543944" cy="18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779E-6 4.56376E-6 L 0.42429 0.009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4" y="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966" y="325041"/>
            <a:ext cx="9077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relationship between the concentrations in air and precipitation?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3850" y="2197249"/>
            <a:ext cx="939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44 % of the days between 1990 and 2012 = 3650 days had precipitation.</a:t>
            </a:r>
          </a:p>
          <a:p>
            <a:r>
              <a:rPr lang="en-GB" dirty="0" smtClean="0"/>
              <a:t>The average </a:t>
            </a:r>
            <a:r>
              <a:rPr lang="en-GB" dirty="0"/>
              <a:t>daily prec. amount </a:t>
            </a:r>
            <a:r>
              <a:rPr lang="en-GB" dirty="0" smtClean="0"/>
              <a:t>was </a:t>
            </a:r>
            <a:r>
              <a:rPr lang="en-GB" dirty="0"/>
              <a:t>4.4 </a:t>
            </a:r>
            <a:r>
              <a:rPr lang="en-GB" dirty="0" smtClean="0"/>
              <a:t>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6820" y="1011719"/>
            <a:ext cx="8396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the daily precipitation amount affect the deposition and the </a:t>
            </a:r>
          </a:p>
          <a:p>
            <a:r>
              <a:rPr lang="en-US" dirty="0" smtClean="0"/>
              <a:t>air concentrations near the surface?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5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468000"/>
            <a:ext cx="92043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468000"/>
            <a:ext cx="92043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5366" y="3072571"/>
            <a:ext cx="24368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Deposition = </a:t>
            </a:r>
            <a:r>
              <a:rPr lang="en-GB" dirty="0" err="1" smtClean="0"/>
              <a:t>a·e</a:t>
            </a:r>
            <a:r>
              <a:rPr lang="en-GB" baseline="30000" dirty="0" err="1" smtClean="0"/>
              <a:t>-b∙P</a:t>
            </a:r>
            <a:endParaRPr lang="en-GB" baseline="30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468000"/>
            <a:ext cx="92043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468000"/>
            <a:ext cx="92043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847094" y="234160"/>
            <a:ext cx="7632848" cy="5040560"/>
            <a:chOff x="1891110" y="757089"/>
            <a:chExt cx="7632848" cy="504056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891110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63118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035126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251150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467174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55206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131692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763318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123358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915446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139582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435726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9523958" y="757089"/>
              <a:ext cx="0" cy="5040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263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362" y="495987"/>
            <a:ext cx="9692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does the precipitation amount influence the wet deposition?</a:t>
            </a:r>
          </a:p>
          <a:p>
            <a:r>
              <a:rPr lang="en-GB" dirty="0" smtClean="0"/>
              <a:t>(3650 days with precipitation 1990-2012, average daily prec. amount = 4.4 mm)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0" y="1621185"/>
            <a:ext cx="33147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55" y="1621185"/>
            <a:ext cx="33448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09" y="1618009"/>
            <a:ext cx="33226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42" y="253033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Average concentrations in air 1990-2012 as a function of daily precipitation amount, when the air trajectory comes from southwest.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02" y="1438713"/>
            <a:ext cx="32226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002683"/>
            <a:ext cx="32226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8" y="1401762"/>
            <a:ext cx="3132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2" y="4009033"/>
            <a:ext cx="3132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11" y="1432363"/>
            <a:ext cx="3230562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90" y="4009033"/>
            <a:ext cx="3249612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L_Powerpoint_eng">
  <a:themeElements>
    <a:clrScheme name="OH mall eng 0505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A55A3"/>
      </a:accent1>
      <a:accent2>
        <a:srgbClr val="2F98CC"/>
      </a:accent2>
      <a:accent3>
        <a:srgbClr val="FFFFFF"/>
      </a:accent3>
      <a:accent4>
        <a:srgbClr val="000000"/>
      </a:accent4>
      <a:accent5>
        <a:srgbClr val="AAB4CE"/>
      </a:accent5>
      <a:accent6>
        <a:srgbClr val="2A89B9"/>
      </a:accent6>
      <a:hlink>
        <a:srgbClr val="FE7F26"/>
      </a:hlink>
      <a:folHlink>
        <a:srgbClr val="CCE823"/>
      </a:folHlink>
    </a:clrScheme>
    <a:fontScheme name="OH mall eng 05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H mall eng 05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 mall eng 05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A55A3"/>
        </a:accent1>
        <a:accent2>
          <a:srgbClr val="2F98CC"/>
        </a:accent2>
        <a:accent3>
          <a:srgbClr val="FFFFFF"/>
        </a:accent3>
        <a:accent4>
          <a:srgbClr val="000000"/>
        </a:accent4>
        <a:accent5>
          <a:srgbClr val="AAB4CE"/>
        </a:accent5>
        <a:accent6>
          <a:srgbClr val="2A89B9"/>
        </a:accent6>
        <a:hlink>
          <a:srgbClr val="FE7F26"/>
        </a:hlink>
        <a:folHlink>
          <a:srgbClr val="CCE8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IVL_Powerpoint_eng</Template>
  <TotalTime>2579</TotalTime>
  <Words>404</Words>
  <Application>Microsoft Office PowerPoint</Application>
  <PresentationFormat>Custom</PresentationFormat>
  <Paragraphs>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IVL_Powerpoint_eng</vt:lpstr>
      <vt:lpstr>Custom Design</vt:lpstr>
      <vt:lpstr>Trend analysis of sulphur and nitrogen species in air and precipitation in Sweden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IVL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analysis of sulphur and nitrogen species in air and precipitation in Sweden</dc:title>
  <dc:creator>Martin Ferm</dc:creator>
  <cp:lastModifiedBy>Martin Ferm</cp:lastModifiedBy>
  <cp:revision>90</cp:revision>
  <cp:lastPrinted>2015-04-27T12:46:00Z</cp:lastPrinted>
  <dcterms:created xsi:type="dcterms:W3CDTF">2015-03-25T11:32:41Z</dcterms:created>
  <dcterms:modified xsi:type="dcterms:W3CDTF">2015-05-04T06:04:31Z</dcterms:modified>
</cp:coreProperties>
</file>